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6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5D"/>
    <a:srgbClr val="3B9162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8339" autoAdjust="0"/>
  </p:normalViewPr>
  <p:slideViewPr>
    <p:cSldViewPr snapToGrid="0" showGuides="1">
      <p:cViewPr varScale="1">
        <p:scale>
          <a:sx n="60" d="100"/>
          <a:sy n="60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7F48F4-9979-4BDD-9E6E-0D3529C1119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8: </a:t>
            </a:r>
            <a:r>
              <a:rPr lang="en-US" dirty="0" smtClean="0"/>
              <a:t>Disciplinary, Performance-Based, and Adverse 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50 minutes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1475" y="6507331"/>
            <a:ext cx="8847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Policy</a:t>
            </a:r>
          </a:p>
          <a:p>
            <a:r>
              <a:rPr lang="en-US" sz="2400" dirty="0" smtClean="0"/>
              <a:t>Topic 2 – Applicable Definitions</a:t>
            </a:r>
          </a:p>
          <a:p>
            <a:r>
              <a:rPr lang="en-US" sz="2400" dirty="0" smtClean="0"/>
              <a:t>Topic 3 – Types of Actions</a:t>
            </a:r>
          </a:p>
          <a:p>
            <a:r>
              <a:rPr lang="en-US" sz="2400" dirty="0" smtClean="0"/>
              <a:t>Topic 4 – Appeals to Actions</a:t>
            </a:r>
          </a:p>
          <a:p>
            <a:r>
              <a:rPr lang="en-US" sz="2400" dirty="0" smtClean="0"/>
              <a:t>Topic 5 </a:t>
            </a:r>
            <a:r>
              <a:rPr lang="en-US" sz="2400" dirty="0"/>
              <a:t>–</a:t>
            </a:r>
            <a:r>
              <a:rPr lang="en-US" sz="2400" dirty="0" smtClean="0"/>
              <a:t> DCIPS Special Termination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Authority</a:t>
            </a:r>
          </a:p>
          <a:p>
            <a:r>
              <a:rPr lang="en-US" sz="2400" dirty="0" smtClean="0"/>
              <a:t>Topic 6 – Post-Employment Assistance  for Certain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Terminated Employees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8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8 </a:t>
            </a:r>
            <a:r>
              <a:rPr lang="en-US" b="1" dirty="0" smtClean="0"/>
              <a:t>Topics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98" y="1839017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93174"/>
            <a:ext cx="5539839" cy="433298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Components </a:t>
            </a:r>
            <a:r>
              <a:rPr lang="en-US" dirty="0"/>
              <a:t>shall execute disciplinary, performance-based, and adverse actions equitably and </a:t>
            </a:r>
            <a:r>
              <a:rPr lang="en-US" dirty="0" smtClean="0"/>
              <a:t>impartially</a:t>
            </a:r>
            <a:endParaRPr lang="en-US" dirty="0"/>
          </a:p>
          <a:p>
            <a:pPr lvl="0"/>
            <a:r>
              <a:rPr lang="en-US" dirty="0" smtClean="0"/>
              <a:t>Components </a:t>
            </a:r>
            <a:r>
              <a:rPr lang="en-US" dirty="0" smtClean="0"/>
              <a:t>must adhere to policy in Volume 2009</a:t>
            </a:r>
          </a:p>
          <a:p>
            <a:pPr lvl="0"/>
            <a:r>
              <a:rPr lang="en-US" dirty="0" smtClean="0"/>
              <a:t>Components </a:t>
            </a:r>
            <a:r>
              <a:rPr lang="en-US" dirty="0" smtClean="0"/>
              <a:t>are expected to monitor compliance with DCIPS policy</a:t>
            </a:r>
          </a:p>
          <a:p>
            <a:pPr lvl="0"/>
            <a:r>
              <a:rPr lang="en-US" dirty="0" smtClean="0"/>
              <a:t>Components </a:t>
            </a:r>
            <a:r>
              <a:rPr lang="en-US" dirty="0"/>
              <a:t>shall normally employ progressive </a:t>
            </a:r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Policy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" b="5113"/>
          <a:stretch/>
        </p:blipFill>
        <p:spPr>
          <a:xfrm>
            <a:off x="6527996" y="3491345"/>
            <a:ext cx="2119541" cy="280528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1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Applicable Definitions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3448" y="2006930"/>
            <a:ext cx="5539839" cy="268382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Adverse Action</a:t>
            </a:r>
          </a:p>
          <a:p>
            <a:pPr lvl="0"/>
            <a:r>
              <a:rPr lang="en-US" dirty="0" smtClean="0"/>
              <a:t>Disciplinary Action</a:t>
            </a:r>
          </a:p>
          <a:p>
            <a:pPr lvl="0"/>
            <a:r>
              <a:rPr lang="en-US" dirty="0" smtClean="0"/>
              <a:t>Performance-Based Action</a:t>
            </a:r>
          </a:p>
          <a:p>
            <a:pPr lvl="0"/>
            <a:r>
              <a:rPr lang="en-US" dirty="0" smtClean="0"/>
              <a:t>Progressive Discipline</a:t>
            </a:r>
          </a:p>
          <a:p>
            <a:pPr lvl="0"/>
            <a:r>
              <a:rPr lang="en-US" dirty="0" smtClean="0"/>
              <a:t>Unacceptable Performance</a:t>
            </a:r>
          </a:p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Definitions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46" y="3787598"/>
            <a:ext cx="3586347" cy="238500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50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Types of 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Each group will be assigned a type of action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isciplinary </a:t>
            </a:r>
            <a:r>
              <a:rPr lang="en-US" sz="2200" dirty="0" smtClean="0"/>
              <a:t>action</a:t>
            </a:r>
          </a:p>
          <a:p>
            <a:pPr lvl="1"/>
            <a:r>
              <a:rPr lang="en-US" sz="2200" dirty="0"/>
              <a:t>P</a:t>
            </a:r>
            <a:r>
              <a:rPr lang="en-US" sz="2200" dirty="0" smtClean="0"/>
              <a:t>erformance-based </a:t>
            </a:r>
            <a:r>
              <a:rPr lang="en-US" sz="2200" dirty="0" smtClean="0"/>
              <a:t>action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dverse action</a:t>
            </a:r>
            <a:endParaRPr lang="en-US" sz="2200" dirty="0"/>
          </a:p>
          <a:p>
            <a:pPr lvl="0"/>
            <a:r>
              <a:rPr lang="en-US" sz="2400" dirty="0" smtClean="0"/>
              <a:t>10 </a:t>
            </a:r>
            <a:r>
              <a:rPr lang="en-US" sz="2400" dirty="0"/>
              <a:t>minutes to review the </a:t>
            </a:r>
            <a:r>
              <a:rPr lang="en-US" sz="2400" dirty="0" smtClean="0"/>
              <a:t>information and prepare a summary to share with the class</a:t>
            </a:r>
          </a:p>
          <a:p>
            <a:pPr lvl="0"/>
            <a:r>
              <a:rPr lang="en-US" sz="2400" dirty="0" smtClean="0"/>
              <a:t>There </a:t>
            </a:r>
            <a:r>
              <a:rPr lang="en-US" sz="2400" dirty="0"/>
              <a:t>is a form to record your summaries on page </a:t>
            </a:r>
            <a:r>
              <a:rPr lang="en-US" sz="2400" dirty="0" smtClean="0"/>
              <a:t>8-14_8-15 </a:t>
            </a:r>
            <a:r>
              <a:rPr lang="en-US" sz="2400" dirty="0"/>
              <a:t>in the Participant Guide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While groups are summarizing, participants of the other groups should be making notes in their Participant Guides.</a:t>
            </a:r>
          </a:p>
        </p:txBody>
      </p:sp>
    </p:spTree>
    <p:extLst>
      <p:ext uri="{BB962C8B-B14F-4D97-AF65-F5344CB8AC3E}">
        <p14:creationId xmlns:p14="http://schemas.microsoft.com/office/powerpoint/2010/main" val="8740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Appeals to 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3449" y="2006930"/>
            <a:ext cx="5361710" cy="420386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Eligible employees may appeal adverse or performance-based actions within their Component </a:t>
            </a:r>
          </a:p>
          <a:p>
            <a:pPr lvl="0"/>
            <a:r>
              <a:rPr lang="en-US" dirty="0" smtClean="0"/>
              <a:t>Appeals must be based on a </a:t>
            </a:r>
            <a:r>
              <a:rPr lang="en-US" b="1" dirty="0" smtClean="0"/>
              <a:t>final </a:t>
            </a:r>
            <a:r>
              <a:rPr lang="en-US" dirty="0" smtClean="0"/>
              <a:t>written decision issued by the Component</a:t>
            </a:r>
          </a:p>
          <a:p>
            <a:pPr lvl="0"/>
            <a:r>
              <a:rPr lang="en-US" dirty="0" smtClean="0"/>
              <a:t>Eligible employees can appeal performance-based actions and adverse actions, but cannot appeal a disciplinary action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Appeals to 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" r="8769"/>
          <a:stretch/>
        </p:blipFill>
        <p:spPr>
          <a:xfrm>
            <a:off x="5970836" y="1445094"/>
            <a:ext cx="2947534" cy="22481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796272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Special </a:t>
            </a:r>
            <a:r>
              <a:rPr lang="en-US" sz="2800" dirty="0" smtClean="0"/>
              <a:t>Termination Authority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9077" y="1816926"/>
            <a:ext cx="4803568" cy="439387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T</a:t>
            </a:r>
            <a:r>
              <a:rPr lang="en-US" dirty="0" smtClean="0"/>
              <a:t>ermination </a:t>
            </a:r>
            <a:r>
              <a:rPr lang="en-US" dirty="0"/>
              <a:t>A</a:t>
            </a:r>
            <a:r>
              <a:rPr lang="en-US" dirty="0" smtClean="0"/>
              <a:t>uthority </a:t>
            </a:r>
            <a:r>
              <a:rPr lang="en-US" dirty="0"/>
              <a:t>is </a:t>
            </a:r>
            <a:r>
              <a:rPr lang="en-US" dirty="0" smtClean="0"/>
              <a:t>appropriate </a:t>
            </a:r>
            <a:r>
              <a:rPr lang="en-US" dirty="0"/>
              <a:t>only in the rarest </a:t>
            </a:r>
            <a:r>
              <a:rPr lang="en-US" dirty="0" smtClean="0"/>
              <a:t>circumstances</a:t>
            </a:r>
          </a:p>
          <a:p>
            <a:pPr lvl="0"/>
            <a:r>
              <a:rPr lang="en-US" dirty="0"/>
              <a:t>Components are encouraged to work closely with their Office of General </a:t>
            </a:r>
            <a:r>
              <a:rPr lang="en-US" dirty="0" smtClean="0"/>
              <a:t>Counsel</a:t>
            </a:r>
          </a:p>
          <a:p>
            <a:pPr lvl="0"/>
            <a:r>
              <a:rPr lang="en-US" dirty="0" smtClean="0"/>
              <a:t>USD(I) must be notified and grant authority to proceed </a:t>
            </a:r>
            <a:r>
              <a:rPr lang="en-US" b="1" dirty="0" smtClean="0"/>
              <a:t>before </a:t>
            </a:r>
            <a:r>
              <a:rPr lang="en-US" dirty="0" smtClean="0"/>
              <a:t>a proposing official invokes this authority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6977" y="215681"/>
            <a:ext cx="5407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S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pecial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Termination Authority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 t="4357" r="7533" b="6121"/>
          <a:stretch/>
        </p:blipFill>
        <p:spPr>
          <a:xfrm>
            <a:off x="5581403" y="4010524"/>
            <a:ext cx="3233094" cy="21408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9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Post-Employment Assistance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9077" y="1816926"/>
            <a:ext cx="4803568" cy="439387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Intended to address highly unusual personnel situations</a:t>
            </a:r>
          </a:p>
          <a:p>
            <a:pPr lvl="0"/>
            <a:r>
              <a:rPr lang="en-US" dirty="0" smtClean="0"/>
              <a:t>Post-employment assistance may be provided to certain terminated employees when assistance is essential to: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/>
              <a:t>the judgment and emotional stability of the qualified former intelligence </a:t>
            </a:r>
            <a:r>
              <a:rPr lang="en-US" dirty="0" smtClean="0"/>
              <a:t>employee</a:t>
            </a:r>
          </a:p>
          <a:p>
            <a:pPr lvl="1"/>
            <a:r>
              <a:rPr lang="en-US" dirty="0" smtClean="0"/>
              <a:t>Avoid </a:t>
            </a:r>
            <a:r>
              <a:rPr lang="en-US" dirty="0"/>
              <a:t>circumstances that might lead to the unlawful unauthorized disclosure of classified information</a:t>
            </a:r>
            <a:endParaRPr lang="en-US" dirty="0" smtClean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Post-Employment Assistance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541" y="1674420"/>
            <a:ext cx="3245831" cy="217572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9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8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681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8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98971" y="6507331"/>
            <a:ext cx="10272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3794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Disciplinary, Performance-Based, and Adverse Actions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98" y="1839017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Policy</a:t>
            </a:r>
          </a:p>
          <a:p>
            <a:r>
              <a:rPr lang="en-US" sz="2400" dirty="0" smtClean="0"/>
              <a:t>Topic 2 – Applicable Definitions</a:t>
            </a:r>
          </a:p>
          <a:p>
            <a:r>
              <a:rPr lang="en-US" sz="2400" dirty="0" smtClean="0"/>
              <a:t>Topic 3 – Types of Actions</a:t>
            </a:r>
          </a:p>
          <a:p>
            <a:r>
              <a:rPr lang="en-US" sz="2400" dirty="0" smtClean="0"/>
              <a:t>Topic 4 – Appeals to Actions</a:t>
            </a:r>
          </a:p>
          <a:p>
            <a:r>
              <a:rPr lang="en-US" sz="2400" dirty="0" smtClean="0"/>
              <a:t>Topic 5 </a:t>
            </a:r>
            <a:r>
              <a:rPr lang="en-US" sz="2400" dirty="0" smtClean="0"/>
              <a:t>–Special </a:t>
            </a:r>
            <a:r>
              <a:rPr lang="en-US" sz="2400" dirty="0" smtClean="0"/>
              <a:t>Termination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</a:t>
            </a:r>
            <a:r>
              <a:rPr lang="en-US" sz="2400" dirty="0" smtClean="0"/>
              <a:t>Authority</a:t>
            </a:r>
            <a:endParaRPr lang="en-US" sz="2400" dirty="0" smtClean="0"/>
          </a:p>
          <a:p>
            <a:r>
              <a:rPr lang="en-US" sz="2400" dirty="0" smtClean="0"/>
              <a:t>Topic 6 – Post-Employment Assistance </a:t>
            </a:r>
            <a:r>
              <a:rPr lang="en-US" sz="2400" dirty="0" smtClean="0"/>
              <a:t>for </a:t>
            </a:r>
            <a:r>
              <a:rPr lang="en-US" sz="2400" dirty="0" smtClean="0"/>
              <a:t>Certain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Terminated Employees</a:t>
            </a:r>
          </a:p>
        </p:txBody>
      </p:sp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457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Office Theme</vt:lpstr>
      <vt:lpstr>Lesson 8: Disciplinary, Performance-Based, and Adverse 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99</cp:revision>
  <dcterms:created xsi:type="dcterms:W3CDTF">2011-10-04T13:06:12Z</dcterms:created>
  <dcterms:modified xsi:type="dcterms:W3CDTF">2015-11-24T21:31:44Z</dcterms:modified>
</cp:coreProperties>
</file>